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9" r:id="rId4"/>
    <p:sldId id="259" r:id="rId5"/>
    <p:sldId id="293" r:id="rId6"/>
    <p:sldId id="260" r:id="rId7"/>
    <p:sldId id="274" r:id="rId8"/>
    <p:sldId id="298" r:id="rId9"/>
    <p:sldId id="292" r:id="rId10"/>
    <p:sldId id="294" r:id="rId11"/>
    <p:sldId id="295" r:id="rId12"/>
    <p:sldId id="296" r:id="rId13"/>
    <p:sldId id="297" r:id="rId14"/>
    <p:sldId id="30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77" d="100"/>
          <a:sy n="77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5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6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23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96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6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40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5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0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1048585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55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21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6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7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8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1048589" name="矩形 19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0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1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5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4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3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44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4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0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6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2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3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4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1048581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1048583" name="矩形 7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image" Target="../media/image42.png"/><Relationship Id="rId21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0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1" name="Picture 12" descr="æ¥çæºå¾å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2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sp>
        <p:nvSpPr>
          <p:cNvPr id="1048593" name="文本框 15"/>
          <p:cNvSpPr txBox="1"/>
          <p:nvPr/>
        </p:nvSpPr>
        <p:spPr>
          <a:xfrm>
            <a:off x="1673860" y="1611152"/>
            <a:ext cx="88442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 Bayesian Image Set Classification: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</a:p>
        </p:txBody>
      </p:sp>
      <p:sp>
        <p:nvSpPr>
          <p:cNvPr id="1048594" name="文本框 1"/>
          <p:cNvSpPr txBox="1"/>
          <p:nvPr/>
        </p:nvSpPr>
        <p:spPr>
          <a:xfrm>
            <a:off x="7348775" y="5246848"/>
            <a:ext cx="423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Reported by : 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郑雅洲，王宝娟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163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A90FFEC-A279-4B8D-BD3D-95A418C2A349}"/>
              </a:ext>
            </a:extLst>
          </p:cNvPr>
          <p:cNvSpPr txBox="1"/>
          <p:nvPr/>
        </p:nvSpPr>
        <p:spPr>
          <a:xfrm>
            <a:off x="2402543" y="2998316"/>
            <a:ext cx="1193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zh-CN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Mirnateghi</a:t>
            </a:r>
            <a:r>
              <a:rPr lang="en-US" altLang="zh-CN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S. Shah,   Murdoch University, Perth, Australia.</a:t>
            </a:r>
          </a:p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CN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Bennamoun</a:t>
            </a:r>
            <a:r>
              <a:rPr lang="en-US" altLang="zh-CN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  University of Western Australia, Crawley, WA, Australia</a:t>
            </a:r>
            <a:endParaRPr lang="zh-CN" altLang="en-US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147200-7128-49D1-9796-2BF07273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9" y="1509712"/>
            <a:ext cx="4749421" cy="3838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7B7DBC-16E9-433C-937D-4EF2064BB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58" y="1466849"/>
            <a:ext cx="474942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2B8F7B-7502-44EE-A11C-DF5DB2EE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2" y="2148865"/>
            <a:ext cx="4248150" cy="3756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0A5AA1-89D2-4771-8B4F-7EEB65A3B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326" y="2176462"/>
            <a:ext cx="4587528" cy="35951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334945-07D0-49AA-87F8-22315418AA07}"/>
              </a:ext>
            </a:extLst>
          </p:cNvPr>
          <p:cNvSpPr txBox="1"/>
          <p:nvPr/>
        </p:nvSpPr>
        <p:spPr>
          <a:xfrm>
            <a:off x="1077238" y="1253474"/>
            <a:ext cx="329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Ablative study: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0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F72C04-ED3D-4E9B-AC9E-6E50ADB4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62" y="2039002"/>
            <a:ext cx="4884428" cy="26457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0998CE-9D3D-4BB8-A93E-7EB698D39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326" y="2164850"/>
            <a:ext cx="4367016" cy="30446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BE2C41-8E8C-4A5C-B313-1A7FEE5712BE}"/>
              </a:ext>
            </a:extLst>
          </p:cNvPr>
          <p:cNvSpPr txBox="1"/>
          <p:nvPr/>
        </p:nvSpPr>
        <p:spPr>
          <a:xfrm>
            <a:off x="1077238" y="1253474"/>
            <a:ext cx="329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Ablative study: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Conclusion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318E9E3-AD6A-4B0A-8F2B-7971DA2FFB3B}"/>
              </a:ext>
            </a:extLst>
          </p:cNvPr>
          <p:cNvSpPr txBox="1"/>
          <p:nvPr/>
        </p:nvSpPr>
        <p:spPr>
          <a:xfrm>
            <a:off x="1703541" y="2090172"/>
            <a:ext cx="9010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image set classification technique achieves the state-of-the-art performance on benchmark datasets against iterative and non-iterative adversarial attacks. We also showed that the proposed image set classification technique can be applied on any object recognition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by modifying the training data. The proposed technique can be used as a potential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 against adversarial examples in the physical world.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6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>
          <a:xfrm>
            <a:off x="460695" y="2424127"/>
            <a:ext cx="10515600" cy="2231761"/>
          </a:xfrm>
        </p:spPr>
        <p:txBody>
          <a:bodyPr/>
          <a:lstStyle/>
          <a:p>
            <a:r>
              <a:rPr kumimoji="1" lang="en-US" altLang="zh-CN" sz="8000" dirty="0">
                <a:latin typeface="仿宋" panose="02010609060101010101" pitchFamily="49" charset="-122"/>
                <a:ea typeface="仿宋" panose="02010609060101010101" pitchFamily="49" charset="-122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94054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矩形 17"/>
          <p:cNvSpPr/>
          <p:nvPr/>
        </p:nvSpPr>
        <p:spPr>
          <a:xfrm>
            <a:off x="0" y="970280"/>
            <a:ext cx="12192000" cy="4745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64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448435"/>
            <a:ext cx="3520440" cy="268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5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6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7" name="Picture 12" descr="æ¥çæºå¾å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8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cxnSp>
        <p:nvCxnSpPr>
          <p:cNvPr id="3145728" name="直接连接符 18"/>
          <p:cNvCxnSpPr/>
          <p:nvPr/>
        </p:nvCxnSpPr>
        <p:spPr>
          <a:xfrm>
            <a:off x="0" y="970425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9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048597" name="文本框 2"/>
          <p:cNvSpPr txBox="1"/>
          <p:nvPr/>
        </p:nvSpPr>
        <p:spPr>
          <a:xfrm>
            <a:off x="5620499" y="1495297"/>
            <a:ext cx="4878070" cy="386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4. Conclusion</a:t>
            </a:r>
          </a:p>
          <a:p>
            <a:pPr fontAlgn="auto">
              <a:lnSpc>
                <a:spcPts val="6000"/>
              </a:lnSpc>
            </a:pP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740410" y="1403985"/>
            <a:ext cx="1104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86DF0D-4C3B-4CC8-884F-CB828A338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9"/>
          <a:stretch/>
        </p:blipFill>
        <p:spPr>
          <a:xfrm>
            <a:off x="1668401" y="2016161"/>
            <a:ext cx="9278999" cy="33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690076" y="1915714"/>
            <a:ext cx="11043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 An approach based on image set classification for </a:t>
            </a:r>
            <a:r>
              <a:rPr lang="en-US" altLang="zh-CN" sz="2400" b="1" dirty="0" err="1"/>
              <a:t>defence</a:t>
            </a:r>
            <a:r>
              <a:rPr lang="en-US" altLang="zh-CN" sz="2400" b="1" dirty="0"/>
              <a:t> against          adversarial attacks.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2. Deep Bayesian Neural Network.  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3. Voting strategies.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FC22-BFA2-4EF9-AABD-01FD4FDFE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97403"/>
            <a:ext cx="4869316" cy="136811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FB5B83-680B-4666-93DB-6FA078D091B8}"/>
              </a:ext>
            </a:extLst>
          </p:cNvPr>
          <p:cNvSpPr txBox="1"/>
          <p:nvPr/>
        </p:nvSpPr>
        <p:spPr>
          <a:xfrm>
            <a:off x="6190474" y="2243529"/>
            <a:ext cx="23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image set 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AA19A8FA-E1B7-470A-9A0A-DC8D97F1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61553"/>
              </p:ext>
            </p:extLst>
          </p:nvPr>
        </p:nvGraphicFramePr>
        <p:xfrm>
          <a:off x="8491538" y="2187575"/>
          <a:ext cx="2508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xMath" r:id="rId5" imgW="1088640" imgH="200520" progId="Equation.AxMath">
                  <p:embed/>
                </p:oleObj>
              </mc:Choice>
              <mc:Fallback>
                <p:oleObj name="AxMath" r:id="rId5" imgW="1088640" imgH="2005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91538" y="2187575"/>
                        <a:ext cx="25082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形 11">
            <a:extLst>
              <a:ext uri="{FF2B5EF4-FFF2-40B4-BE49-F238E27FC236}">
                <a16:creationId xmlns:a16="http://schemas.microsoft.com/office/drawing/2014/main" id="{D0BCE1A6-7B39-473E-A7E4-10F289387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1532" y="3134459"/>
            <a:ext cx="3421068" cy="27525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BF54443-C8E2-4B97-80F0-63F0096DBAE0}"/>
              </a:ext>
            </a:extLst>
          </p:cNvPr>
          <p:cNvSpPr txBox="1"/>
          <p:nvPr/>
        </p:nvSpPr>
        <p:spPr>
          <a:xfrm>
            <a:off x="6190474" y="3007281"/>
            <a:ext cx="129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 gallery :</a:t>
            </a:r>
            <a:endParaRPr lang="zh-CN" altLang="en-US" dirty="0"/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76DA3B20-C2C1-43A0-A8C6-1958A81F1D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14568" y="3568589"/>
            <a:ext cx="1398705" cy="79386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BBEC4ED-B8CB-4D15-8054-6D6214D6639F}"/>
              </a:ext>
            </a:extLst>
          </p:cNvPr>
          <p:cNvSpPr txBox="1"/>
          <p:nvPr/>
        </p:nvSpPr>
        <p:spPr>
          <a:xfrm>
            <a:off x="6157741" y="3771033"/>
            <a:ext cx="33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Total number of galleries :</a:t>
            </a:r>
            <a:endParaRPr lang="zh-CN" altLang="en-US" dirty="0"/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12038469-41F5-4703-8F65-C9F87048F8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16537" y="5372531"/>
            <a:ext cx="5596063" cy="28489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D367660-0ADC-4B5B-9D92-EE5838895FE5}"/>
              </a:ext>
            </a:extLst>
          </p:cNvPr>
          <p:cNvSpPr txBox="1"/>
          <p:nvPr/>
        </p:nvSpPr>
        <p:spPr>
          <a:xfrm>
            <a:off x="6157741" y="4521322"/>
            <a:ext cx="559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total number of images in each Gallery        :</a:t>
            </a:r>
            <a:endParaRPr lang="zh-CN" altLang="en-US" dirty="0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BE7F2323-28AC-4A66-921A-845CFAA99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903875"/>
              </p:ext>
            </p:extLst>
          </p:nvPr>
        </p:nvGraphicFramePr>
        <p:xfrm>
          <a:off x="10588429" y="4576370"/>
          <a:ext cx="323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xMath" r:id="rId13" imgW="162360" imgH="191520" progId="Equation.AxMath">
                  <p:embed/>
                </p:oleObj>
              </mc:Choice>
              <mc:Fallback>
                <p:oleObj name="AxMath" r:id="rId13" imgW="162360" imgH="1915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88429" y="4576370"/>
                        <a:ext cx="3238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8813342-5014-43C3-8624-BDC53C6FA3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769" y="4353239"/>
            <a:ext cx="5851972" cy="8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D1F5F0-3C13-4810-AF41-E539F7029400}"/>
              </a:ext>
            </a:extLst>
          </p:cNvPr>
          <p:cNvSpPr txBox="1"/>
          <p:nvPr/>
        </p:nvSpPr>
        <p:spPr>
          <a:xfrm>
            <a:off x="8186281" y="1626374"/>
            <a:ext cx="42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Training: Clean + Perturbed images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BF6C9E-9C32-4812-90B9-EC7B5F892B2F}"/>
              </a:ext>
            </a:extLst>
          </p:cNvPr>
          <p:cNvSpPr txBox="1"/>
          <p:nvPr/>
        </p:nvSpPr>
        <p:spPr>
          <a:xfrm>
            <a:off x="8124282" y="4017821"/>
            <a:ext cx="345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/>
              <a:t>Testing</a:t>
            </a:r>
            <a:r>
              <a:rPr lang="zh-CN" altLang="en-US" b="1" dirty="0"/>
              <a:t>： </a:t>
            </a:r>
            <a:r>
              <a:rPr lang="en-US" altLang="zh-CN" b="1" dirty="0"/>
              <a:t>Perturbed images</a:t>
            </a:r>
            <a:endParaRPr lang="zh-CN" altLang="en-US" b="1" dirty="0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510BEEE5-5543-4936-B3AF-971DE52E2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6281" y="2261439"/>
            <a:ext cx="3326400" cy="2772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D92F9B81-09CD-4333-BE8E-F0B65C2E4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6281" y="2827026"/>
            <a:ext cx="3326400" cy="25172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0D21EEA0-D851-47D0-ABBA-52F7C0CC5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6281" y="3371755"/>
            <a:ext cx="3046578" cy="2517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63C33A2-B473-459D-977C-C628562A0A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991" y="4119109"/>
            <a:ext cx="2565402" cy="196836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D9B07D0-CC09-49C0-8C87-C97000F997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656" y="1441138"/>
            <a:ext cx="7566127" cy="2399225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9AFBA850-05A1-42C6-B4F6-C668D8E4FA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86281" y="4646396"/>
            <a:ext cx="3841614" cy="992417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0C4022EA-AC3C-499F-B71B-482A1AD7B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9928" y="5839372"/>
            <a:ext cx="191639" cy="19163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10232A7-8671-4CDD-8A63-73B3F7D086AA}"/>
              </a:ext>
            </a:extLst>
          </p:cNvPr>
          <p:cNvSpPr txBox="1"/>
          <p:nvPr/>
        </p:nvSpPr>
        <p:spPr>
          <a:xfrm>
            <a:off x="8698869" y="5750525"/>
            <a:ext cx="26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perturbed images in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61D4428E-13D9-43E0-AD88-2AB253933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04757" y="5839372"/>
            <a:ext cx="704219" cy="240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659D0B-A6EF-4EE7-850A-AB25747052B2}"/>
              </a:ext>
            </a:extLst>
          </p:cNvPr>
          <p:cNvSpPr txBox="1"/>
          <p:nvPr/>
        </p:nvSpPr>
        <p:spPr>
          <a:xfrm>
            <a:off x="1177447" y="1903956"/>
            <a:ext cx="681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Bayesian Deep Learning: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4723CB-4560-4947-AA56-84813452318E}"/>
              </a:ext>
            </a:extLst>
          </p:cNvPr>
          <p:cNvSpPr txBox="1"/>
          <p:nvPr/>
        </p:nvSpPr>
        <p:spPr>
          <a:xfrm>
            <a:off x="1177447" y="4215381"/>
            <a:ext cx="681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Voting Strategies</a:t>
            </a:r>
            <a:r>
              <a:rPr lang="zh-CN" altLang="en-US" dirty="0"/>
              <a:t>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BC355F-0F38-43BF-BB0B-4B8FE6265A4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4" y="1361856"/>
            <a:ext cx="7475321" cy="4716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D25D4057-1C01-4491-945D-05C51C9F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7422" y="5182016"/>
            <a:ext cx="2565401" cy="789354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853A56D-BFA9-4735-8042-49FB89064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7422" y="6190504"/>
            <a:ext cx="2673000" cy="277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47F203C-A292-42AF-9E63-533BAF6DA1E8}"/>
              </a:ext>
            </a:extLst>
          </p:cNvPr>
          <p:cNvSpPr txBox="1"/>
          <p:nvPr/>
        </p:nvSpPr>
        <p:spPr>
          <a:xfrm>
            <a:off x="8186281" y="1626374"/>
            <a:ext cx="42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Deep Bayesian Model: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C9CC848C-0F88-4638-A8C0-25F9458F1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8138" y="5828538"/>
            <a:ext cx="2673000" cy="2856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9E5F88-5DB0-4BDF-87FE-E89B31688264}"/>
              </a:ext>
            </a:extLst>
          </p:cNvPr>
          <p:cNvSpPr txBox="1"/>
          <p:nvPr/>
        </p:nvSpPr>
        <p:spPr>
          <a:xfrm>
            <a:off x="8186281" y="2150543"/>
            <a:ext cx="3345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Res-Net50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adding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dropout layer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0.5 after the last activation layer and before the last FC layer, to collect a sample 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estimates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training and testing stage.</a:t>
            </a: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A9F40AF8-E5A1-43B6-8A6A-CAC4096E7680}"/>
              </a:ext>
            </a:extLst>
          </p:cNvPr>
          <p:cNvSpPr/>
          <p:nvPr/>
        </p:nvSpPr>
        <p:spPr>
          <a:xfrm>
            <a:off x="7837960" y="5549900"/>
            <a:ext cx="465817" cy="78935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47F203C-A292-42AF-9E63-533BAF6DA1E8}"/>
              </a:ext>
            </a:extLst>
          </p:cNvPr>
          <p:cNvSpPr txBox="1"/>
          <p:nvPr/>
        </p:nvSpPr>
        <p:spPr>
          <a:xfrm>
            <a:off x="7368188" y="1275205"/>
            <a:ext cx="42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Strategies: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D26CD5-5C3D-42E6-8091-00B9160CA3D5}"/>
              </a:ext>
            </a:extLst>
          </p:cNvPr>
          <p:cNvSpPr txBox="1"/>
          <p:nvPr/>
        </p:nvSpPr>
        <p:spPr>
          <a:xfrm>
            <a:off x="7973337" y="1750883"/>
            <a:ext cx="42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Vote: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8EB757-31AE-4FAB-B62E-8D9C77751A34}"/>
              </a:ext>
            </a:extLst>
          </p:cNvPr>
          <p:cNvSpPr txBox="1"/>
          <p:nvPr/>
        </p:nvSpPr>
        <p:spPr>
          <a:xfrm>
            <a:off x="7973337" y="3028522"/>
            <a:ext cx="42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Vote: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C736EF-2B40-4D9D-A0C8-4057061B7790}"/>
              </a:ext>
            </a:extLst>
          </p:cNvPr>
          <p:cNvSpPr txBox="1"/>
          <p:nvPr/>
        </p:nvSpPr>
        <p:spPr>
          <a:xfrm>
            <a:off x="7973336" y="4981880"/>
            <a:ext cx="42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Weighted Vote: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F232473-49CA-4040-B73F-CE7F89E6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9935" y="4449063"/>
            <a:ext cx="2375436" cy="363124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17B03029-276B-4DEF-BBB2-C19A2E5C0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984" y="4545474"/>
            <a:ext cx="1564490" cy="219321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5228F3B8-727F-4E3D-8E20-95F5D2762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9436" y="2166044"/>
            <a:ext cx="2494801" cy="27720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69ABE953-589A-4C54-A9F4-2AF060D8F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43375" y="2576511"/>
            <a:ext cx="1955800" cy="277200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AB5E880E-37D2-4C7A-9192-0D9DCD7536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48235" y="3419153"/>
            <a:ext cx="2419175" cy="656862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8796390A-B55C-4437-AD5B-A40D2B282D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03923" y="3983920"/>
            <a:ext cx="4200395" cy="357481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A8711634-8746-4988-AD62-1175DD6244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43375" y="6164155"/>
            <a:ext cx="3303470" cy="36933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367E4E82-7A3C-45B3-96AD-F3F3A652B4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91605" y="5523303"/>
            <a:ext cx="1503124" cy="315470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3B9C7F7A-654B-4F8D-A1FC-F43789E306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56768" y="5402778"/>
            <a:ext cx="2003983" cy="6846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C6B381-5734-41C8-9013-D51CB93ACE57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72244" y="1539734"/>
            <a:ext cx="7143597" cy="44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3CBE5AA-7094-4064-94D9-D7765E5A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8" y="2505336"/>
            <a:ext cx="4038298" cy="32263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B8E12C-6628-40F0-AB38-3FC1D2C23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526" y="2837371"/>
            <a:ext cx="4063513" cy="291794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1148EF6-450E-4081-984E-5ED5C32AF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863" y="2837371"/>
            <a:ext cx="4033634" cy="29179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2D40885-E83A-454A-8283-EE3BB3980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284157"/>
            <a:ext cx="4724400" cy="87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268</Words>
  <Application>Microsoft Office PowerPoint</Application>
  <PresentationFormat>宽屏</PresentationFormat>
  <Paragraphs>44</Paragraphs>
  <Slides>14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仿宋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AxMath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Conclusion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Baojuan</cp:lastModifiedBy>
  <cp:revision>35</cp:revision>
  <dcterms:created xsi:type="dcterms:W3CDTF">2021-12-14T09:13:00Z</dcterms:created>
  <dcterms:modified xsi:type="dcterms:W3CDTF">2021-12-24T05:27:21Z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73B65F627CB140119C1BDCC950BE74B2</vt:lpwstr>
  </property>
</Properties>
</file>